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ink/ink1.xml" ContentType="application/inkml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74" r:id="rId3"/>
    <p:sldId id="276" r:id="rId4"/>
    <p:sldId id="277" r:id="rId5"/>
    <p:sldId id="257" r:id="rId6"/>
    <p:sldId id="279" r:id="rId7"/>
    <p:sldId id="280" r:id="rId8"/>
    <p:sldId id="286" r:id="rId9"/>
    <p:sldId id="263" r:id="rId10"/>
    <p:sldId id="264" r:id="rId11"/>
    <p:sldId id="265" r:id="rId12"/>
    <p:sldId id="285" r:id="rId13"/>
    <p:sldId id="266" r:id="rId14"/>
    <p:sldId id="287" r:id="rId15"/>
    <p:sldId id="282" r:id="rId16"/>
    <p:sldId id="268" r:id="rId17"/>
    <p:sldId id="283" r:id="rId18"/>
    <p:sldId id="284" r:id="rId19"/>
    <p:sldId id="288" r:id="rId20"/>
    <p:sldId id="269" r:id="rId21"/>
    <p:sldId id="272" r:id="rId22"/>
    <p:sldId id="273" r:id="rId23"/>
  </p:sldIdLst>
  <p:sldSz cx="9144000" cy="5143500" type="screen16x9"/>
  <p:notesSz cx="6858000" cy="9144000"/>
  <p:embeddedFontLs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6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4-12T21:32:25.7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5566 7844 0,'0'0'6,"0"0"5,0 0-2,0 0 1,0 0-1,0 0 1,0 0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376" units="cm"/>
          <inkml:channel name="Y" type="integer" max="696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0" timeString="2020-04-12T21:32:25.70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5566 7844 0,'0'0'6,"0"0"5,0 0-2,0 0 1,0 0-1,0 0 1,0 0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2a59334f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2a59334f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2a59334f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2a59334f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a59334fc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2a59334fc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all formulas on the slide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 of Maxwell and </a:t>
            </a:r>
            <a:r>
              <a:rPr lang="en-US" dirty="0" err="1"/>
              <a:t>Spicey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08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2a59334f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2a59334f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a59334f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a59334f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 a printout with graphing paper they can use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2a59334f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2a59334f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a59334f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a59334f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square?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2a59334f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2a59334f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square?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6625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a59334f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2a59334f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rhombus?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2a59334f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2a59334f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CA7CEDE-0064-4F1D-B044-FC783CFA3A3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45725409"/>
              </p:ext>
            </p:extLst>
          </p:nvPr>
        </p:nvGraphicFramePr>
        <p:xfrm>
          <a:off x="765563" y="1980934"/>
          <a:ext cx="7571232" cy="2633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184">
                  <a:extLst>
                    <a:ext uri="{9D8B030D-6E8A-4147-A177-3AD203B41FA5}">
                      <a16:colId xmlns:a16="http://schemas.microsoft.com/office/drawing/2014/main" val="3343153183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81202869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4030865177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138689114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67957566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3354996572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321014447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398473108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963434177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845140051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434665148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98336897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94478238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67106359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347491878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95455018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93210160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177998583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803134943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914197513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4293742619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3648200670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063612612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302077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55135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9220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48791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973088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391778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352519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319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20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4.m4a"/><Relationship Id="rId7" Type="http://schemas.openxmlformats.org/officeDocument/2006/relationships/image" Target="../media/image10.png"/><Relationship Id="rId2" Type="http://schemas.microsoft.com/office/2007/relationships/media" Target="../media/media14.m4a"/><Relationship Id="rId1" Type="http://schemas.openxmlformats.org/officeDocument/2006/relationships/tags" Target="../tags/tag3.xml"/><Relationship Id="rId6" Type="http://schemas.openxmlformats.org/officeDocument/2006/relationships/customXml" Target="../ink/ink1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4" Type="http://schemas.openxmlformats.org/officeDocument/2006/relationships/audio" Target="../media/media11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Mighty Marvelous Measurements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Length and Area</a:t>
            </a:r>
            <a:endParaRPr sz="18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7950" y="4143700"/>
            <a:ext cx="76881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By: Nora and David Evans</a:t>
            </a:r>
            <a:endParaRPr sz="18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71C35F-BB09-4A84-B33B-E3B4634F1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6"/>
    </mc:Choice>
    <mc:Fallback>
      <p:transition spd="slow" advTm="6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Shapes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Which shapes are easy to measure area using the square unit?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1D8D47D-526E-4A57-B48C-FFF12B238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1"/>
    </mc:Choice>
    <mc:Fallback>
      <p:transition spd="slow" advTm="9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Rectangle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A00FDA-0A0C-40DD-A2F4-725C31637CED}"/>
                  </a:ext>
                </a:extLst>
              </p14:cNvPr>
              <p14:cNvContentPartPr/>
              <p14:nvPr/>
            </p14:nvContentPartPr>
            <p14:xfrm>
              <a:off x="2003760" y="282384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A00FDA-0A0C-40DD-A2F4-725C31637C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4400" y="28144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45D074C-52CF-4156-9F8B-E1C77720DF52}"/>
              </a:ext>
            </a:extLst>
          </p:cNvPr>
          <p:cNvSpPr/>
          <p:nvPr/>
        </p:nvSpPr>
        <p:spPr>
          <a:xfrm>
            <a:off x="3048000" y="2647950"/>
            <a:ext cx="1968600" cy="9588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D5093-F5AD-4D8C-9D54-3B6B34011551}"/>
              </a:ext>
            </a:extLst>
          </p:cNvPr>
          <p:cNvSpPr txBox="1"/>
          <p:nvPr/>
        </p:nvSpPr>
        <p:spPr>
          <a:xfrm>
            <a:off x="3048000" y="2669951"/>
            <a:ext cx="196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1      2    3     4     5    6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12D19-9831-4E0F-9929-BB7915DE79E9}"/>
              </a:ext>
            </a:extLst>
          </p:cNvPr>
          <p:cNvSpPr txBox="1"/>
          <p:nvPr/>
        </p:nvSpPr>
        <p:spPr>
          <a:xfrm>
            <a:off x="3048000" y="2973481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7      8    9    10   11  12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6BDB8-2F63-40E0-B51B-034747572577}"/>
              </a:ext>
            </a:extLst>
          </p:cNvPr>
          <p:cNvSpPr txBox="1"/>
          <p:nvPr/>
        </p:nvSpPr>
        <p:spPr>
          <a:xfrm>
            <a:off x="3048000" y="3277011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13  14   15   16   17  18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0EE5E87-5BD1-4F02-A969-42B7CD0BC4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52"/>
    </mc:Choice>
    <mc:Fallback>
      <p:transition spd="slow" advTm="12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Rectangle</a:t>
            </a: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A00FDA-0A0C-40DD-A2F4-725C31637CED}"/>
                  </a:ext>
                </a:extLst>
              </p14:cNvPr>
              <p14:cNvContentPartPr/>
              <p14:nvPr/>
            </p14:nvContentPartPr>
            <p14:xfrm>
              <a:off x="2003760" y="282384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A00FDA-0A0C-40DD-A2F4-725C31637C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4400" y="281448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45D074C-52CF-4156-9F8B-E1C77720DF52}"/>
              </a:ext>
            </a:extLst>
          </p:cNvPr>
          <p:cNvSpPr/>
          <p:nvPr/>
        </p:nvSpPr>
        <p:spPr>
          <a:xfrm>
            <a:off x="1782998" y="2665421"/>
            <a:ext cx="1968600" cy="9588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69D91-930C-43AC-8AAF-9209F838692C}"/>
              </a:ext>
            </a:extLst>
          </p:cNvPr>
          <p:cNvSpPr txBox="1"/>
          <p:nvPr/>
        </p:nvSpPr>
        <p:spPr>
          <a:xfrm>
            <a:off x="4058395" y="2917511"/>
            <a:ext cx="678180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width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71601-9F76-450B-8C7B-B17CAFC52C80}"/>
              </a:ext>
            </a:extLst>
          </p:cNvPr>
          <p:cNvSpPr txBox="1"/>
          <p:nvPr/>
        </p:nvSpPr>
        <p:spPr>
          <a:xfrm>
            <a:off x="2369733" y="2022777"/>
            <a:ext cx="728870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6 units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32C3E2-69EF-40AF-BDCA-768D67DBF8E8}"/>
              </a:ext>
            </a:extLst>
          </p:cNvPr>
          <p:cNvCxnSpPr/>
          <p:nvPr/>
        </p:nvCxnSpPr>
        <p:spPr>
          <a:xfrm>
            <a:off x="1600200" y="2651133"/>
            <a:ext cx="0" cy="987416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BCF076-DC0D-4AE4-AC3D-3F860E235CDA}"/>
              </a:ext>
            </a:extLst>
          </p:cNvPr>
          <p:cNvSpPr txBox="1"/>
          <p:nvPr/>
        </p:nvSpPr>
        <p:spPr>
          <a:xfrm>
            <a:off x="710571" y="2913265"/>
            <a:ext cx="728870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 units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F5881-C1F7-49DF-818A-DC50C74A4526}"/>
              </a:ext>
            </a:extLst>
          </p:cNvPr>
          <p:cNvSpPr txBox="1"/>
          <p:nvPr/>
        </p:nvSpPr>
        <p:spPr>
          <a:xfrm>
            <a:off x="2793476" y="3867150"/>
            <a:ext cx="728870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length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FEC093E-F4C6-451D-8CE2-963555D48DA5}"/>
              </a:ext>
            </a:extLst>
          </p:cNvPr>
          <p:cNvCxnSpPr>
            <a:cxnSpLocks/>
          </p:cNvCxnSpPr>
          <p:nvPr/>
        </p:nvCxnSpPr>
        <p:spPr>
          <a:xfrm flipH="1" flipV="1">
            <a:off x="1749868" y="2419554"/>
            <a:ext cx="1968600" cy="2979"/>
          </a:xfrm>
          <a:prstGeom prst="line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AA45CC1-106F-43D3-9C05-B18CCF698880}"/>
              </a:ext>
            </a:extLst>
          </p:cNvPr>
          <p:cNvSpPr txBox="1">
            <a:spLocks/>
          </p:cNvSpPr>
          <p:nvPr/>
        </p:nvSpPr>
        <p:spPr>
          <a:xfrm>
            <a:off x="5392403" y="1853851"/>
            <a:ext cx="3025735" cy="2763380"/>
          </a:xfrm>
          <a:prstGeom prst="rect">
            <a:avLst/>
          </a:prstGeom>
          <a:solidFill>
            <a:schemeClr val="lt1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6050"/>
            <a:endParaRPr lang="en-US" dirty="0"/>
          </a:p>
          <a:p>
            <a:pPr marL="146050"/>
            <a:r>
              <a:rPr lang="en-US" dirty="0"/>
              <a:t>Area(rectangle) = width x length</a:t>
            </a:r>
          </a:p>
          <a:p>
            <a:pPr marL="146050"/>
            <a:endParaRPr lang="en-US" dirty="0"/>
          </a:p>
          <a:p>
            <a:pPr marL="146050"/>
            <a:r>
              <a:rPr lang="en-US" dirty="0"/>
              <a:t>Area = 3 units </a:t>
            </a:r>
            <a:r>
              <a:rPr lang="en-US"/>
              <a:t>x 6 </a:t>
            </a:r>
            <a:r>
              <a:rPr lang="en-US" dirty="0"/>
              <a:t>units</a:t>
            </a:r>
          </a:p>
          <a:p>
            <a:pPr marL="146050"/>
            <a:r>
              <a:rPr lang="en-US" dirty="0"/>
              <a:t>         = 18 square units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074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Parallelogram</a:t>
            </a:r>
            <a:endParaRPr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8AB495E-2964-4F2E-BE33-38AE8BD34BEC}"/>
              </a:ext>
            </a:extLst>
          </p:cNvPr>
          <p:cNvSpPr/>
          <p:nvPr/>
        </p:nvSpPr>
        <p:spPr>
          <a:xfrm>
            <a:off x="891540" y="2263140"/>
            <a:ext cx="2872740" cy="1680210"/>
          </a:xfrm>
          <a:prstGeom prst="parallelogram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171D1078-08E4-4C76-A8F5-0F03492E7879}"/>
              </a:ext>
            </a:extLst>
          </p:cNvPr>
          <p:cNvSpPr/>
          <p:nvPr/>
        </p:nvSpPr>
        <p:spPr>
          <a:xfrm flipH="1">
            <a:off x="891540" y="2270760"/>
            <a:ext cx="419100" cy="169435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406996-1B5B-4AE7-810C-8AE1435A3A67}"/>
              </a:ext>
            </a:extLst>
          </p:cNvPr>
          <p:cNvSpPr/>
          <p:nvPr/>
        </p:nvSpPr>
        <p:spPr>
          <a:xfrm flipH="1">
            <a:off x="865367" y="2284908"/>
            <a:ext cx="445273" cy="168021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53F769B2-685F-4672-88D6-08BBB6CE58C8}"/>
              </a:ext>
            </a:extLst>
          </p:cNvPr>
          <p:cNvSpPr/>
          <p:nvPr/>
        </p:nvSpPr>
        <p:spPr>
          <a:xfrm flipH="1">
            <a:off x="3375660" y="2270760"/>
            <a:ext cx="419100" cy="167259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CDE1F5-883C-4139-8B05-60995DB483B8}"/>
              </a:ext>
            </a:extLst>
          </p:cNvPr>
          <p:cNvSpPr txBox="1"/>
          <p:nvPr/>
        </p:nvSpPr>
        <p:spPr>
          <a:xfrm>
            <a:off x="3794760" y="2981874"/>
            <a:ext cx="6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0DA17-5952-4127-93BE-B252362C3997}"/>
              </a:ext>
            </a:extLst>
          </p:cNvPr>
          <p:cNvSpPr txBox="1"/>
          <p:nvPr/>
        </p:nvSpPr>
        <p:spPr>
          <a:xfrm>
            <a:off x="2327910" y="1904606"/>
            <a:ext cx="6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99"/>
    </mc:Choice>
    <mc:Fallback xmlns="">
      <p:transition spd="slow" advTm="2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B19F-79CA-465A-B590-B18CE4AA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Parallelogram</a:t>
            </a:r>
            <a:endParaRPr lang="en-US" dirty="0"/>
          </a:p>
        </p:txBody>
      </p:sp>
      <p:pic>
        <p:nvPicPr>
          <p:cNvPr id="3" name="Par-edit">
            <a:hlinkClick r:id="" action="ppaction://media"/>
            <a:extLst>
              <a:ext uri="{FF2B5EF4-FFF2-40B4-BE49-F238E27FC236}">
                <a16:creationId xmlns:a16="http://schemas.microsoft.com/office/drawing/2014/main" id="{F0ACEEAF-76F2-4A37-BFE9-346A6E2E6B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853850"/>
            <a:ext cx="5588000" cy="31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B9C13-A4A7-4ED3-8A54-6081FB3A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Parallelogram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5433C-1F2D-439D-9EEC-0DEA262D8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5320" y="2078875"/>
            <a:ext cx="3952830" cy="2261100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Area(parallelogram) = base x height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4B330F8A-0126-4A73-9B40-DBE7A8028333}"/>
              </a:ext>
            </a:extLst>
          </p:cNvPr>
          <p:cNvSpPr/>
          <p:nvPr/>
        </p:nvSpPr>
        <p:spPr>
          <a:xfrm>
            <a:off x="891540" y="2263140"/>
            <a:ext cx="2872740" cy="1592580"/>
          </a:xfrm>
          <a:prstGeom prst="parallelogram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CCCD3D-5FA0-476E-9062-D2F1C340FE28}"/>
              </a:ext>
            </a:extLst>
          </p:cNvPr>
          <p:cNvSpPr txBox="1"/>
          <p:nvPr/>
        </p:nvSpPr>
        <p:spPr>
          <a:xfrm>
            <a:off x="1447800" y="2821854"/>
            <a:ext cx="6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CAF7FC-E4AE-49F4-9930-B0DDEE6A9829}"/>
              </a:ext>
            </a:extLst>
          </p:cNvPr>
          <p:cNvCxnSpPr>
            <a:stCxn id="4" idx="1"/>
          </p:cNvCxnSpPr>
          <p:nvPr/>
        </p:nvCxnSpPr>
        <p:spPr>
          <a:xfrm>
            <a:off x="2526983" y="2263140"/>
            <a:ext cx="18097" cy="159258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6FD183-C8DD-4406-9233-8F25A8F76E3A}"/>
              </a:ext>
            </a:extLst>
          </p:cNvPr>
          <p:cNvSpPr txBox="1"/>
          <p:nvPr/>
        </p:nvSpPr>
        <p:spPr>
          <a:xfrm>
            <a:off x="1786890" y="1924986"/>
            <a:ext cx="6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17213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Triangle</a:t>
            </a:r>
            <a:endParaRPr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E060A8DB-3525-4A40-9AAE-C2283157E71A}"/>
              </a:ext>
            </a:extLst>
          </p:cNvPr>
          <p:cNvSpPr/>
          <p:nvPr/>
        </p:nvSpPr>
        <p:spPr>
          <a:xfrm>
            <a:off x="2425854" y="2343087"/>
            <a:ext cx="2621280" cy="1582029"/>
          </a:xfrm>
          <a:prstGeom prst="rt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E99E3C-024E-45F0-9ECE-DC8AAEBF65F5}"/>
              </a:ext>
            </a:extLst>
          </p:cNvPr>
          <p:cNvSpPr/>
          <p:nvPr/>
        </p:nvSpPr>
        <p:spPr>
          <a:xfrm>
            <a:off x="3200400" y="4068199"/>
            <a:ext cx="572593" cy="30777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r>
              <a:rPr lang="en-US" dirty="0"/>
              <a:t>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620BFA-78E0-43AF-B400-C89E2016F5A1}"/>
              </a:ext>
            </a:extLst>
          </p:cNvPr>
          <p:cNvSpPr/>
          <p:nvPr/>
        </p:nvSpPr>
        <p:spPr>
          <a:xfrm>
            <a:off x="1600200" y="2980212"/>
            <a:ext cx="671979" cy="307777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r>
              <a:rPr lang="en-US" dirty="0"/>
              <a:t>height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16"/>
    </mc:Choice>
    <mc:Fallback xmlns="">
      <p:transition spd="slow" advTm="5461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15FD-0D34-46D2-9B99-09CE67DB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B6A3E-5949-41D5-B818-67E387048E1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633528" y="1966612"/>
            <a:ext cx="3716337" cy="2681140"/>
          </a:xfrm>
          <a:solidFill>
            <a:schemeClr val="lt1"/>
          </a:solidFill>
        </p:spPr>
        <p:txBody>
          <a:bodyPr/>
          <a:lstStyle/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r>
              <a:rPr lang="en-US" dirty="0"/>
              <a:t>Area(rectangle) = height x base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09EAD5B-2F39-4E73-9D4F-32ACDE1FA90F}"/>
              </a:ext>
            </a:extLst>
          </p:cNvPr>
          <p:cNvSpPr/>
          <p:nvPr/>
        </p:nvSpPr>
        <p:spPr>
          <a:xfrm>
            <a:off x="1091744" y="2250475"/>
            <a:ext cx="2621281" cy="1692875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BC7658A-F913-4F7A-A33F-E3D96FDB7B20}"/>
              </a:ext>
            </a:extLst>
          </p:cNvPr>
          <p:cNvSpPr/>
          <p:nvPr/>
        </p:nvSpPr>
        <p:spPr>
          <a:xfrm rot="10800000">
            <a:off x="1111290" y="2250475"/>
            <a:ext cx="2621280" cy="1692874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7B3CC-E328-46B3-AA67-3350852C5A09}"/>
              </a:ext>
            </a:extLst>
          </p:cNvPr>
          <p:cNvSpPr/>
          <p:nvPr/>
        </p:nvSpPr>
        <p:spPr>
          <a:xfrm>
            <a:off x="1644825" y="4339975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base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7BE8A-768B-499F-8E01-2F513E7A026E}"/>
              </a:ext>
            </a:extLst>
          </p:cNvPr>
          <p:cNvSpPr/>
          <p:nvPr/>
        </p:nvSpPr>
        <p:spPr>
          <a:xfrm>
            <a:off x="153257" y="3286542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196034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15FD-0D34-46D2-9B99-09CE67DB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Triangle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B6A3E-5949-41D5-B818-67E387048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1540" y="2078875"/>
            <a:ext cx="3716610" cy="2261100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Area(rectangle) = height x base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709EAD5B-2F39-4E73-9D4F-32ACDE1FA90F}"/>
              </a:ext>
            </a:extLst>
          </p:cNvPr>
          <p:cNvSpPr/>
          <p:nvPr/>
        </p:nvSpPr>
        <p:spPr>
          <a:xfrm>
            <a:off x="830580" y="2480310"/>
            <a:ext cx="2621280" cy="1768225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BBC7658A-F913-4F7A-A33F-E3D96FDB7B20}"/>
              </a:ext>
            </a:extLst>
          </p:cNvPr>
          <p:cNvSpPr/>
          <p:nvPr/>
        </p:nvSpPr>
        <p:spPr>
          <a:xfrm rot="10800000">
            <a:off x="830580" y="2480310"/>
            <a:ext cx="2621280" cy="1768225"/>
          </a:xfrm>
          <a:prstGeom prst="rtTriangle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7B3CC-E328-46B3-AA67-3350852C5A09}"/>
              </a:ext>
            </a:extLst>
          </p:cNvPr>
          <p:cNvSpPr/>
          <p:nvPr/>
        </p:nvSpPr>
        <p:spPr>
          <a:xfrm>
            <a:off x="1644825" y="4339975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base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7BE8A-768B-499F-8E01-2F513E7A026E}"/>
              </a:ext>
            </a:extLst>
          </p:cNvPr>
          <p:cNvSpPr/>
          <p:nvPr/>
        </p:nvSpPr>
        <p:spPr>
          <a:xfrm>
            <a:off x="153257" y="3286542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D1B0FC-78E5-4B31-8AE0-EAE1F0366130}"/>
              </a:ext>
            </a:extLst>
          </p:cNvPr>
          <p:cNvSpPr txBox="1">
            <a:spLocks/>
          </p:cNvSpPr>
          <p:nvPr/>
        </p:nvSpPr>
        <p:spPr>
          <a:xfrm>
            <a:off x="4701540" y="2571750"/>
            <a:ext cx="371661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Area(triangle) = (height x base) ÷ 2 </a:t>
            </a:r>
          </a:p>
        </p:txBody>
      </p:sp>
    </p:spTree>
    <p:extLst>
      <p:ext uri="{BB962C8B-B14F-4D97-AF65-F5344CB8AC3E}">
        <p14:creationId xmlns:p14="http://schemas.microsoft.com/office/powerpoint/2010/main" val="243507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D228A-362C-4E51-88EE-C0887D7D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Triangle</a:t>
            </a:r>
          </a:p>
        </p:txBody>
      </p:sp>
      <p:pic>
        <p:nvPicPr>
          <p:cNvPr id="3" name="RightTriangle-edited">
            <a:hlinkClick r:id="" action="ppaction://media"/>
            <a:extLst>
              <a:ext uri="{FF2B5EF4-FFF2-40B4-BE49-F238E27FC236}">
                <a16:creationId xmlns:a16="http://schemas.microsoft.com/office/drawing/2014/main" id="{854626EC-B8D8-4BC5-BA48-71C84AFC2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1714500"/>
            <a:ext cx="5588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C023-147E-446B-901E-0DFFDBC0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</a:t>
            </a:r>
            <a:r>
              <a:rPr lang="en-US" dirty="0" err="1"/>
              <a:t>Dorina</a:t>
            </a:r>
            <a:endParaRPr lang="en-US" dirty="0"/>
          </a:p>
        </p:txBody>
      </p:sp>
      <p:pic>
        <p:nvPicPr>
          <p:cNvPr id="4" name="Spicey">
            <a:hlinkClick r:id="" action="ppaction://media"/>
            <a:extLst>
              <a:ext uri="{FF2B5EF4-FFF2-40B4-BE49-F238E27FC236}">
                <a16:creationId xmlns:a16="http://schemas.microsoft.com/office/drawing/2014/main" id="{F93D8DEF-6CB9-4C8C-867B-AC0F680C3E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450" y="2114550"/>
            <a:ext cx="5147900" cy="289569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88BB64-7375-42F5-B9C4-DEA2458C123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9"/>
    </mc:Choice>
    <mc:Fallback>
      <p:transition spd="slow" advTm="10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59" objId="4"/>
        <p14:stopEvt time="8523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Acute Triangle</a:t>
            </a:r>
            <a:endParaRPr dirty="0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CF38C2E-71CB-46F7-9415-0861239238BA}"/>
              </a:ext>
            </a:extLst>
          </p:cNvPr>
          <p:cNvSpPr/>
          <p:nvPr/>
        </p:nvSpPr>
        <p:spPr>
          <a:xfrm>
            <a:off x="2004060" y="2211421"/>
            <a:ext cx="3329940" cy="2156460"/>
          </a:xfrm>
          <a:prstGeom prst="triangle">
            <a:avLst>
              <a:gd name="adj" fmla="val 7906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57"/>
    </mc:Choice>
    <mc:Fallback xmlns="">
      <p:transition spd="slow" advTm="4645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</a:t>
            </a: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" sz="1800" dirty="0"/>
              <a:t>What is the triangle area formula?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1800" dirty="0"/>
              <a:t>Hints: </a:t>
            </a:r>
          </a:p>
          <a:p>
            <a:pPr marL="342900" lvl="0" indent="-342900">
              <a:spcAft>
                <a:spcPts val="1600"/>
              </a:spcAft>
              <a:buAutoNum type="arabicPeriod"/>
            </a:pPr>
            <a:r>
              <a:rPr lang="en-US" sz="1800" dirty="0"/>
              <a:t>Use two right triangles</a:t>
            </a:r>
          </a:p>
          <a:p>
            <a:pPr marL="342900" lvl="0" indent="-342900">
              <a:spcAft>
                <a:spcPts val="1600"/>
              </a:spcAft>
              <a:buAutoNum type="arabicPeriod"/>
            </a:pPr>
            <a:r>
              <a:rPr lang="en-US" sz="1800" dirty="0"/>
              <a:t>Remember the distributive property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43"/>
    </mc:Choice>
    <mc:Fallback xmlns="">
      <p:transition spd="slow" advTm="5754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/>
              <a:t>Use square units for area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/>
              <a:t>Area(rectangle) = 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dirty="0"/>
              <a:t>Area(parallelogram) = base x height</a:t>
            </a:r>
          </a:p>
          <a:p>
            <a:pPr marL="342900" lvl="0" indent="-342900">
              <a:spcAft>
                <a:spcPts val="1600"/>
              </a:spcAft>
              <a:buAutoNum type="arabicPeriod"/>
            </a:pPr>
            <a:r>
              <a:rPr lang="en-US" dirty="0"/>
              <a:t>Area(right triangle) = (height x base) ÷ 2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BB093-CEB7-490C-8028-0812C98A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</a:t>
            </a:r>
            <a:r>
              <a:rPr lang="en-US" dirty="0" err="1"/>
              <a:t>Dorina</a:t>
            </a:r>
            <a:r>
              <a:rPr lang="en-US" dirty="0"/>
              <a:t> Again</a:t>
            </a:r>
          </a:p>
        </p:txBody>
      </p:sp>
      <p:pic>
        <p:nvPicPr>
          <p:cNvPr id="5" name="VID_20200412_160524_1">
            <a:hlinkClick r:id="" action="ppaction://media"/>
            <a:extLst>
              <a:ext uri="{FF2B5EF4-FFF2-40B4-BE49-F238E27FC236}">
                <a16:creationId xmlns:a16="http://schemas.microsoft.com/office/drawing/2014/main" id="{62B72C25-88A5-4A2A-BB07-3AAAC0203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1914525"/>
            <a:ext cx="5638800" cy="31718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C5BCBE-78B8-47BF-9D58-16A29CC046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8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81"/>
    </mc:Choice>
    <mc:Fallback>
      <p:transition spd="slow" advTm="35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54" objId="5"/>
        <p14:triggerEvt type="onClick" time="4154" objId="5"/>
        <p14:stopEvt time="35481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9C89-7AAF-4D7A-AC27-B6B4775B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unit?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4464E-BF8F-4591-8A28-1057F6F65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dirty="0" err="1"/>
              <a:t>Spicey</a:t>
            </a:r>
            <a:endParaRPr lang="en-US" dirty="0"/>
          </a:p>
          <a:p>
            <a:pPr marL="488950" indent="-342900">
              <a:buFont typeface="+mj-lt"/>
              <a:buAutoNum type="arabicPeriod"/>
            </a:pPr>
            <a:r>
              <a:rPr lang="en-US" dirty="0"/>
              <a:t>Maxwell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38B7EC-7CD8-4DE3-8B2C-3EFED7F6F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21"/>
    </mc:Choice>
    <mc:Fallback>
      <p:transition spd="slow" advTm="21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Distance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4294967295"/>
          </p:nvPr>
        </p:nvSpPr>
        <p:spPr>
          <a:xfrm>
            <a:off x="729450" y="1915832"/>
            <a:ext cx="4147350" cy="2865713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number that tells you how far apart objects are.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How do we calculate that number?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First we decide on a unit of measure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Then we see how many times it “fits”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73778D-E5AF-4286-A08A-14F4CBEEDBF6}"/>
              </a:ext>
            </a:extLst>
          </p:cNvPr>
          <p:cNvCxnSpPr>
            <a:cxnSpLocks/>
          </p:cNvCxnSpPr>
          <p:nvPr/>
        </p:nvCxnSpPr>
        <p:spPr>
          <a:xfrm>
            <a:off x="5334000" y="3348688"/>
            <a:ext cx="16764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28D0AD-A480-408A-8AC2-CC6110CA4A93}"/>
              </a:ext>
            </a:extLst>
          </p:cNvPr>
          <p:cNvCxnSpPr>
            <a:cxnSpLocks/>
          </p:cNvCxnSpPr>
          <p:nvPr/>
        </p:nvCxnSpPr>
        <p:spPr>
          <a:xfrm>
            <a:off x="5410200" y="2670810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E9989D-D917-4479-8330-5C2B15D6C4FD}"/>
              </a:ext>
            </a:extLst>
          </p:cNvPr>
          <p:cNvCxnSpPr>
            <a:cxnSpLocks/>
          </p:cNvCxnSpPr>
          <p:nvPr/>
        </p:nvCxnSpPr>
        <p:spPr>
          <a:xfrm>
            <a:off x="5334000" y="3257550"/>
            <a:ext cx="381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C1BC6F-B76C-45D2-BFA0-33A2E21EE209}"/>
              </a:ext>
            </a:extLst>
          </p:cNvPr>
          <p:cNvCxnSpPr>
            <a:cxnSpLocks/>
          </p:cNvCxnSpPr>
          <p:nvPr/>
        </p:nvCxnSpPr>
        <p:spPr>
          <a:xfrm flipV="1">
            <a:off x="5715000" y="3250096"/>
            <a:ext cx="357809" cy="74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91243-BA20-4B56-B645-796458880320}"/>
              </a:ext>
            </a:extLst>
          </p:cNvPr>
          <p:cNvCxnSpPr>
            <a:cxnSpLocks/>
          </p:cNvCxnSpPr>
          <p:nvPr/>
        </p:nvCxnSpPr>
        <p:spPr>
          <a:xfrm>
            <a:off x="6072809" y="3250096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C63887-3D13-43CF-A2F0-ECCBBCE960F8}"/>
              </a:ext>
            </a:extLst>
          </p:cNvPr>
          <p:cNvCxnSpPr>
            <a:cxnSpLocks/>
          </p:cNvCxnSpPr>
          <p:nvPr/>
        </p:nvCxnSpPr>
        <p:spPr>
          <a:xfrm>
            <a:off x="6377609" y="3250096"/>
            <a:ext cx="3048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B7C7FE-8970-4DBB-A02B-2E246D089E66}"/>
              </a:ext>
            </a:extLst>
          </p:cNvPr>
          <p:cNvCxnSpPr>
            <a:cxnSpLocks/>
          </p:cNvCxnSpPr>
          <p:nvPr/>
        </p:nvCxnSpPr>
        <p:spPr>
          <a:xfrm>
            <a:off x="6682409" y="3250096"/>
            <a:ext cx="3279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AFB797-2381-48FA-8679-336A872791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12"/>
    </mc:Choice>
    <mc:Fallback>
      <p:transition spd="slow" advTm="19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EA208-F831-475E-98E8-27D17A29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...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33F2E-A0E2-4D5D-B276-A9355EB17AA4}"/>
              </a:ext>
            </a:extLst>
          </p:cNvPr>
          <p:cNvSpPr/>
          <p:nvPr/>
        </p:nvSpPr>
        <p:spPr>
          <a:xfrm>
            <a:off x="1066800" y="2343150"/>
            <a:ext cx="1981200" cy="9465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94;p14">
            <a:extLst>
              <a:ext uri="{FF2B5EF4-FFF2-40B4-BE49-F238E27FC236}">
                <a16:creationId xmlns:a16="http://schemas.microsoft.com/office/drawing/2014/main" id="{052CF1D4-5B86-4582-9215-1F0D2137585A}"/>
              </a:ext>
            </a:extLst>
          </p:cNvPr>
          <p:cNvSpPr txBox="1">
            <a:spLocks/>
          </p:cNvSpPr>
          <p:nvPr/>
        </p:nvSpPr>
        <p:spPr>
          <a:xfrm>
            <a:off x="4419600" y="1972941"/>
            <a:ext cx="4147350" cy="2865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endParaRPr lang="en-US" dirty="0"/>
          </a:p>
          <a:p>
            <a:pPr marL="0" indent="0">
              <a:buFont typeface="Lato"/>
              <a:buNone/>
            </a:pPr>
            <a:r>
              <a:rPr lang="en-US" dirty="0"/>
              <a:t>We can measure the sides.</a:t>
            </a:r>
          </a:p>
          <a:p>
            <a:pPr marL="0" indent="0">
              <a:buFont typeface="Lato"/>
              <a:buNone/>
            </a:pPr>
            <a:endParaRPr lang="en-US" dirty="0"/>
          </a:p>
          <a:p>
            <a:pPr marL="0" indent="0">
              <a:buFont typeface="Lato"/>
              <a:buNone/>
            </a:pPr>
            <a:r>
              <a:rPr lang="en-US" dirty="0"/>
              <a:t>What does that tell us about the size of the shape?</a:t>
            </a:r>
          </a:p>
          <a:p>
            <a:pPr marL="0" indent="0">
              <a:spcBef>
                <a:spcPts val="1600"/>
              </a:spcBef>
              <a:buFont typeface="Lato"/>
              <a:buNone/>
            </a:pPr>
            <a:endParaRPr lang="en-US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Lato"/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75CD3A-4AEB-47A6-9EDE-AF4AC6CF08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8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7"/>
    </mc:Choice>
    <mc:Fallback>
      <p:transition spd="slow" advTm="10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0F73-D579-4651-AC77-D8892AE7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bigger?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4E8D4A-1D1F-4013-8DF5-316761235ED8}"/>
              </a:ext>
            </a:extLst>
          </p:cNvPr>
          <p:cNvSpPr/>
          <p:nvPr/>
        </p:nvSpPr>
        <p:spPr>
          <a:xfrm>
            <a:off x="1066799" y="2313746"/>
            <a:ext cx="2667001" cy="7152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E52E6-C441-4926-9FA7-318D664FFAA2}"/>
              </a:ext>
            </a:extLst>
          </p:cNvPr>
          <p:cNvSpPr/>
          <p:nvPr/>
        </p:nvSpPr>
        <p:spPr>
          <a:xfrm>
            <a:off x="5029200" y="2313746"/>
            <a:ext cx="1371600" cy="13248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5D86B71-3FB0-406D-BC7D-F8D0D270F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4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3"/>
    </mc:Choice>
    <mc:Fallback>
      <p:transition spd="slow" advTm="11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0F73-D579-4651-AC77-D8892AE7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bigger?</a:t>
            </a:r>
          </a:p>
        </p:txBody>
      </p:sp>
      <p:pic>
        <p:nvPicPr>
          <p:cNvPr id="4" name="Comparison_1">
            <a:hlinkClick r:id="" action="ppaction://media"/>
            <a:extLst>
              <a:ext uri="{FF2B5EF4-FFF2-40B4-BE49-F238E27FC236}">
                <a16:creationId xmlns:a16="http://schemas.microsoft.com/office/drawing/2014/main" id="{AF487412-3C97-4E79-A8E7-906819B825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0800000">
            <a:off x="2286000" y="1882825"/>
            <a:ext cx="5359400" cy="30146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B67C5E-C9B8-460A-B614-0E67EB9C21E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02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48"/>
    </mc:Choice>
    <mc:Fallback>
      <p:transition spd="slow" advTm="23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757" objId="4"/>
        <p14:triggerEvt type="onClick" time="4757" objId="4"/>
        <p14:stopEvt time="20555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of Area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What shape should we use for the unit of area?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BA323F-5D1A-460F-B3BA-26F1FDEA207C}"/>
              </a:ext>
            </a:extLst>
          </p:cNvPr>
          <p:cNvSpPr/>
          <p:nvPr/>
        </p:nvSpPr>
        <p:spPr>
          <a:xfrm>
            <a:off x="1143000" y="2705100"/>
            <a:ext cx="617220" cy="4495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CF27F7-C4EF-41E2-97BD-AE1BAEB467F2}"/>
              </a:ext>
            </a:extLst>
          </p:cNvPr>
          <p:cNvSpPr/>
          <p:nvPr/>
        </p:nvSpPr>
        <p:spPr>
          <a:xfrm>
            <a:off x="3162300" y="2705100"/>
            <a:ext cx="617220" cy="44958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D28EB-9EF1-4BC0-B503-55AF0F014E50}"/>
              </a:ext>
            </a:extLst>
          </p:cNvPr>
          <p:cNvSpPr/>
          <p:nvPr/>
        </p:nvSpPr>
        <p:spPr>
          <a:xfrm>
            <a:off x="1143000" y="3657600"/>
            <a:ext cx="533400" cy="533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B04D19-5F3F-4983-881D-5067B17CEEC9}"/>
              </a:ext>
            </a:extLst>
          </p:cNvPr>
          <p:cNvSpPr/>
          <p:nvPr/>
        </p:nvSpPr>
        <p:spPr>
          <a:xfrm>
            <a:off x="2971800" y="3657600"/>
            <a:ext cx="1188720" cy="769620"/>
          </a:xfrm>
          <a:prstGeom prst="roundRect">
            <a:avLst/>
          </a:prstGeom>
          <a:solidFill>
            <a:schemeClr val="accent4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479FB2C4-716F-43E7-B015-105D9FAED533}"/>
              </a:ext>
            </a:extLst>
          </p:cNvPr>
          <p:cNvSpPr/>
          <p:nvPr/>
        </p:nvSpPr>
        <p:spPr>
          <a:xfrm>
            <a:off x="5524500" y="3726490"/>
            <a:ext cx="1005840" cy="769620"/>
          </a:xfrm>
          <a:prstGeom prst="snip2Same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967A853A-C1B0-49B8-A348-7811B8ABCFB1}"/>
              </a:ext>
            </a:extLst>
          </p:cNvPr>
          <p:cNvSpPr/>
          <p:nvPr/>
        </p:nvSpPr>
        <p:spPr>
          <a:xfrm>
            <a:off x="5092995" y="2321460"/>
            <a:ext cx="1005840" cy="907400"/>
          </a:xfrm>
          <a:prstGeom prst="pie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9C450C-ADA0-4476-87F3-C498CF641CB6}"/>
              </a:ext>
            </a:extLst>
          </p:cNvPr>
          <p:cNvSpPr/>
          <p:nvPr/>
        </p:nvSpPr>
        <p:spPr>
          <a:xfrm>
            <a:off x="853440" y="3442142"/>
            <a:ext cx="1196340" cy="9414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9A01A02-3976-4CB9-9DA1-168E6FEEAD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68"/>
    </mc:Choice>
    <mc:Fallback>
      <p:transition spd="slow" advTm="18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|3.4|0.8|0.9|0.9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1|0.8|0.7|0.8|0.9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306</Words>
  <Application>Microsoft Office PowerPoint</Application>
  <PresentationFormat>On-screen Show (16:9)</PresentationFormat>
  <Paragraphs>80</Paragraphs>
  <Slides>22</Slides>
  <Notes>12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Raleway</vt:lpstr>
      <vt:lpstr>Arial</vt:lpstr>
      <vt:lpstr>Lato</vt:lpstr>
      <vt:lpstr>Streamline</vt:lpstr>
      <vt:lpstr>Mighty Marvelous Measurements</vt:lpstr>
      <vt:lpstr>Measuring Dorina</vt:lpstr>
      <vt:lpstr>Measuring Dorina Again</vt:lpstr>
      <vt:lpstr>What is the unit?</vt:lpstr>
      <vt:lpstr>Distance</vt:lpstr>
      <vt:lpstr>What about ...</vt:lpstr>
      <vt:lpstr>Which one is bigger?</vt:lpstr>
      <vt:lpstr>Which one is bigger?</vt:lpstr>
      <vt:lpstr>Unit of Area</vt:lpstr>
      <vt:lpstr>Shapes</vt:lpstr>
      <vt:lpstr>Rectangle</vt:lpstr>
      <vt:lpstr>Rectangle</vt:lpstr>
      <vt:lpstr>Parallelogram</vt:lpstr>
      <vt:lpstr>Parallelogram</vt:lpstr>
      <vt:lpstr>Parallelogram</vt:lpstr>
      <vt:lpstr>Right Triangle</vt:lpstr>
      <vt:lpstr>Rectangle</vt:lpstr>
      <vt:lpstr>Right Triangle</vt:lpstr>
      <vt:lpstr>Right Triangle</vt:lpstr>
      <vt:lpstr>Acute Triangle</vt:lpstr>
      <vt:lpstr>Challenge</vt:lpstr>
      <vt:lpstr>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 a catchy title</dc:title>
  <cp:lastModifiedBy>Nora Evans</cp:lastModifiedBy>
  <cp:revision>73</cp:revision>
  <dcterms:modified xsi:type="dcterms:W3CDTF">2020-04-28T00:34:08Z</dcterms:modified>
</cp:coreProperties>
</file>